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7" r:id="rId2"/>
  </p:sldMasterIdLst>
  <p:notesMasterIdLst>
    <p:notesMasterId r:id="rId45"/>
  </p:notesMasterIdLst>
  <p:sldIdLst>
    <p:sldId id="256" r:id="rId3"/>
    <p:sldId id="257" r:id="rId4"/>
    <p:sldId id="392" r:id="rId5"/>
    <p:sldId id="394" r:id="rId6"/>
    <p:sldId id="393" r:id="rId7"/>
    <p:sldId id="258" r:id="rId8"/>
    <p:sldId id="259" r:id="rId9"/>
    <p:sldId id="526" r:id="rId10"/>
    <p:sldId id="527" r:id="rId11"/>
    <p:sldId id="528" r:id="rId12"/>
    <p:sldId id="529" r:id="rId13"/>
    <p:sldId id="531" r:id="rId14"/>
    <p:sldId id="532" r:id="rId15"/>
    <p:sldId id="533" r:id="rId16"/>
    <p:sldId id="534" r:id="rId17"/>
    <p:sldId id="535" r:id="rId18"/>
    <p:sldId id="536" r:id="rId19"/>
    <p:sldId id="530" r:id="rId20"/>
    <p:sldId id="537" r:id="rId21"/>
    <p:sldId id="538" r:id="rId22"/>
    <p:sldId id="539" r:id="rId23"/>
    <p:sldId id="540" r:id="rId24"/>
    <p:sldId id="542" r:id="rId25"/>
    <p:sldId id="541" r:id="rId26"/>
    <p:sldId id="544" r:id="rId27"/>
    <p:sldId id="520" r:id="rId28"/>
    <p:sldId id="509" r:id="rId29"/>
    <p:sldId id="510" r:id="rId30"/>
    <p:sldId id="523" r:id="rId31"/>
    <p:sldId id="543" r:id="rId32"/>
    <p:sldId id="548" r:id="rId33"/>
    <p:sldId id="550" r:id="rId34"/>
    <p:sldId id="549" r:id="rId35"/>
    <p:sldId id="546" r:id="rId36"/>
    <p:sldId id="547" r:id="rId37"/>
    <p:sldId id="551" r:id="rId38"/>
    <p:sldId id="552" r:id="rId39"/>
    <p:sldId id="553" r:id="rId40"/>
    <p:sldId id="525" r:id="rId41"/>
    <p:sldId id="545" r:id="rId42"/>
    <p:sldId id="501" r:id="rId43"/>
    <p:sldId id="387" r:id="rId44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3631"/>
  </p:normalViewPr>
  <p:slideViewPr>
    <p:cSldViewPr snapToGrid="0" snapToObjects="1">
      <p:cViewPr>
        <p:scale>
          <a:sx n="75" d="100"/>
          <a:sy n="75" d="100"/>
        </p:scale>
        <p:origin x="-1444" y="-488"/>
      </p:cViewPr>
      <p:guideLst>
        <p:guide orient="horz" pos="2159"/>
        <p:guide pos="38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2023/10/31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63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1"/>
            <a:ext cx="1155700" cy="44704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2" y="2831252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69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6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8" y="35022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69" y="41586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95325" y="4909820"/>
            <a:ext cx="7955280" cy="781050"/>
          </a:xfrm>
        </p:spPr>
        <p:txBody>
          <a:bodyPr/>
          <a:lstStyle/>
          <a:p>
            <a:r>
              <a:rPr kumimoji="1" lang="en-US" altLang="zh-CN" sz="3500" dirty="0"/>
              <a:t>Module Leader: Dr Grace U. Nneji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96595" y="855980"/>
            <a:ext cx="10619105" cy="2418715"/>
          </a:xfrm>
        </p:spPr>
        <p:txBody>
          <a:bodyPr tIns="540000"/>
          <a:lstStyle/>
          <a:p>
            <a:pPr algn="ctr"/>
            <a:r>
              <a:rPr lang="en-US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Machine Learning </a:t>
            </a:r>
            <a:r>
              <a:rPr lang="en-US" sz="6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#5</a:t>
            </a:r>
            <a:endParaRPr kumimoji="1" lang="en-US" sz="64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:\Machine Learning Course OBU\LOGO_ICON\Machine learning.pngMachine learni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8895769" y="3785190"/>
            <a:ext cx="2758630" cy="266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Neural Network Architecture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5770367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50910" y="59613"/>
            <a:ext cx="859220" cy="85922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9"/>
          <a:stretch/>
        </p:blipFill>
        <p:spPr bwMode="auto">
          <a:xfrm>
            <a:off x="190121" y="1026638"/>
            <a:ext cx="11766039" cy="507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84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Neural Network Architecture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6" y="551969"/>
            <a:ext cx="5134948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345359"/>
            <a:ext cx="512641" cy="51264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7"/>
          <a:stretch/>
        </p:blipFill>
        <p:spPr bwMode="auto">
          <a:xfrm>
            <a:off x="127000" y="1046092"/>
            <a:ext cx="6104885" cy="480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41801" y="498683"/>
            <a:ext cx="5538532" cy="89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/>
            <a:r>
              <a:rPr lang="en-GB" dirty="0"/>
              <a:t>This image is 1,000 by 1,000 </a:t>
            </a:r>
            <a:r>
              <a:rPr lang="en-GB" dirty="0" smtClean="0"/>
              <a:t>pixels forming 1,000 </a:t>
            </a:r>
            <a:r>
              <a:rPr lang="en-GB" dirty="0"/>
              <a:t>by 1,000 </a:t>
            </a:r>
            <a:r>
              <a:rPr lang="en-GB" dirty="0" smtClean="0"/>
              <a:t>grid (matrix </a:t>
            </a:r>
            <a:r>
              <a:rPr lang="en-GB" dirty="0"/>
              <a:t>of pixel intensity </a:t>
            </a:r>
            <a:r>
              <a:rPr lang="en-GB" dirty="0" smtClean="0"/>
              <a:t>values)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365597" y="1098568"/>
            <a:ext cx="569093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1</a:t>
            </a:r>
            <a:r>
              <a:rPr lang="en-GB" b="1" baseline="30000" dirty="0" smtClean="0"/>
              <a:t>st</a:t>
            </a:r>
            <a:r>
              <a:rPr lang="en-GB" b="1" dirty="0" smtClean="0"/>
              <a:t> Hidden layer:</a:t>
            </a:r>
          </a:p>
          <a:p>
            <a:pPr algn="just"/>
            <a:r>
              <a:rPr lang="en-GB" b="1" dirty="0" smtClean="0"/>
              <a:t>1</a:t>
            </a:r>
            <a:r>
              <a:rPr lang="en-GB" b="1" baseline="30000" dirty="0" smtClean="0"/>
              <a:t>st</a:t>
            </a:r>
            <a:r>
              <a:rPr lang="en-GB" b="1" dirty="0" smtClean="0"/>
              <a:t> neuron </a:t>
            </a:r>
            <a:r>
              <a:rPr lang="en-GB" dirty="0" smtClean="0"/>
              <a:t>looks for </a:t>
            </a:r>
            <a:r>
              <a:rPr lang="en-GB" dirty="0"/>
              <a:t>the low vertical line or </a:t>
            </a:r>
            <a:r>
              <a:rPr lang="en-GB" dirty="0" smtClean="0"/>
              <a:t>edge.</a:t>
            </a:r>
            <a:endParaRPr lang="en-GB" dirty="0"/>
          </a:p>
          <a:p>
            <a:pPr algn="just"/>
            <a:r>
              <a:rPr lang="en-GB" b="1" dirty="0" smtClean="0"/>
              <a:t>2</a:t>
            </a:r>
            <a:r>
              <a:rPr lang="en-GB" b="1" baseline="30000" dirty="0" smtClean="0"/>
              <a:t>nd</a:t>
            </a:r>
            <a:r>
              <a:rPr lang="en-GB" b="1" dirty="0" smtClean="0"/>
              <a:t> neuron </a:t>
            </a:r>
            <a:r>
              <a:rPr lang="en-GB" dirty="0" smtClean="0"/>
              <a:t>looks for</a:t>
            </a:r>
            <a:r>
              <a:rPr lang="en-GB" dirty="0"/>
              <a:t> </a:t>
            </a:r>
            <a:r>
              <a:rPr lang="en-GB" dirty="0" smtClean="0"/>
              <a:t>oriented </a:t>
            </a:r>
            <a:r>
              <a:rPr lang="en-GB" dirty="0"/>
              <a:t>line </a:t>
            </a:r>
            <a:r>
              <a:rPr lang="en-GB" dirty="0" smtClean="0"/>
              <a:t>or edge.</a:t>
            </a:r>
            <a:endParaRPr lang="en-GB" dirty="0"/>
          </a:p>
          <a:p>
            <a:pPr algn="just"/>
            <a:r>
              <a:rPr lang="en-GB" b="1" dirty="0" smtClean="0"/>
              <a:t>3</a:t>
            </a:r>
            <a:r>
              <a:rPr lang="en-GB" b="1" baseline="30000" dirty="0" smtClean="0"/>
              <a:t>rd</a:t>
            </a:r>
            <a:r>
              <a:rPr lang="en-GB" b="1" dirty="0" smtClean="0"/>
              <a:t> neuron </a:t>
            </a:r>
            <a:r>
              <a:rPr lang="en-GB" dirty="0" smtClean="0"/>
              <a:t>looks </a:t>
            </a:r>
            <a:r>
              <a:rPr lang="en-GB" dirty="0"/>
              <a:t>for a line </a:t>
            </a:r>
            <a:r>
              <a:rPr lang="en-GB" dirty="0" smtClean="0"/>
              <a:t>at </a:t>
            </a:r>
            <a:r>
              <a:rPr lang="en-GB" dirty="0"/>
              <a:t>that orientation</a:t>
            </a:r>
            <a:r>
              <a:rPr lang="en-GB" dirty="0" smtClean="0"/>
              <a:t>, etc.</a:t>
            </a:r>
            <a:r>
              <a:rPr lang="en-GB" dirty="0"/>
              <a:t> </a:t>
            </a:r>
            <a:endParaRPr lang="en-GB" dirty="0" smtClean="0"/>
          </a:p>
          <a:p>
            <a:pPr algn="just"/>
            <a:endParaRPr lang="en-GB" dirty="0"/>
          </a:p>
          <a:p>
            <a:pPr algn="just"/>
            <a:r>
              <a:rPr lang="en-GB" b="1" dirty="0" smtClean="0"/>
              <a:t>Next </a:t>
            </a:r>
            <a:r>
              <a:rPr lang="en-GB" b="1" dirty="0"/>
              <a:t>H</a:t>
            </a:r>
            <a:r>
              <a:rPr lang="en-GB" b="1" dirty="0" smtClean="0"/>
              <a:t>idden layer:</a:t>
            </a:r>
            <a:endParaRPr lang="en-GB" b="1" dirty="0"/>
          </a:p>
          <a:p>
            <a:pPr algn="just"/>
            <a:r>
              <a:rPr lang="en-GB" b="1" dirty="0" smtClean="0"/>
              <a:t>1</a:t>
            </a:r>
            <a:r>
              <a:rPr lang="en-GB" b="1" baseline="30000" dirty="0" smtClean="0"/>
              <a:t>st</a:t>
            </a:r>
            <a:r>
              <a:rPr lang="en-GB" b="1" dirty="0" smtClean="0"/>
              <a:t> neuron </a:t>
            </a:r>
            <a:r>
              <a:rPr lang="en-GB" dirty="0" smtClean="0"/>
              <a:t>tries to </a:t>
            </a:r>
            <a:r>
              <a:rPr lang="en-GB" dirty="0"/>
              <a:t>detect the presence or </a:t>
            </a:r>
            <a:r>
              <a:rPr lang="en-GB" dirty="0" smtClean="0"/>
              <a:t>absence </a:t>
            </a:r>
            <a:r>
              <a:rPr lang="en-GB" dirty="0"/>
              <a:t>of an eye in a certain position of the image. </a:t>
            </a:r>
          </a:p>
          <a:p>
            <a:pPr algn="just"/>
            <a:r>
              <a:rPr lang="en-GB" b="1" dirty="0" smtClean="0"/>
              <a:t>3rd neuron </a:t>
            </a:r>
            <a:r>
              <a:rPr lang="en-GB" dirty="0" smtClean="0"/>
              <a:t>tries to </a:t>
            </a:r>
            <a:r>
              <a:rPr lang="en-GB" dirty="0"/>
              <a:t>detect like a corner of </a:t>
            </a:r>
            <a:r>
              <a:rPr lang="en-GB" dirty="0" smtClean="0"/>
              <a:t>a nose.</a:t>
            </a:r>
          </a:p>
          <a:p>
            <a:pPr algn="just"/>
            <a:endParaRPr lang="en-GB" dirty="0" smtClean="0"/>
          </a:p>
          <a:p>
            <a:pPr algn="just"/>
            <a:r>
              <a:rPr lang="en-GB" b="1" dirty="0" smtClean="0"/>
              <a:t>Next hidden</a:t>
            </a:r>
            <a:r>
              <a:rPr lang="en-GB" b="1" dirty="0"/>
              <a:t> </a:t>
            </a:r>
            <a:r>
              <a:rPr lang="en-GB" b="1" dirty="0" smtClean="0"/>
              <a:t>layer: </a:t>
            </a:r>
          </a:p>
          <a:p>
            <a:pPr algn="just"/>
            <a:r>
              <a:rPr lang="en-GB" dirty="0" smtClean="0"/>
              <a:t>NN is </a:t>
            </a:r>
            <a:r>
              <a:rPr lang="en-GB" dirty="0"/>
              <a:t>aggregating </a:t>
            </a:r>
            <a:r>
              <a:rPr lang="en-GB" dirty="0" smtClean="0"/>
              <a:t>different </a:t>
            </a:r>
            <a:r>
              <a:rPr lang="en-GB" dirty="0"/>
              <a:t>parts of faces to then </a:t>
            </a:r>
            <a:r>
              <a:rPr lang="en-GB" dirty="0" smtClean="0"/>
              <a:t>try </a:t>
            </a:r>
            <a:r>
              <a:rPr lang="en-GB" dirty="0"/>
              <a:t>to detect presence or absence of </a:t>
            </a:r>
            <a:r>
              <a:rPr lang="en-GB" dirty="0" smtClean="0"/>
              <a:t>larger</a:t>
            </a:r>
            <a:r>
              <a:rPr lang="en-GB" dirty="0"/>
              <a:t>, coarser face shapes. </a:t>
            </a:r>
          </a:p>
          <a:p>
            <a:pPr algn="just"/>
            <a:r>
              <a:rPr lang="en-GB" dirty="0" smtClean="0"/>
              <a:t>Finally, to detect </a:t>
            </a:r>
            <a:r>
              <a:rPr lang="en-GB" dirty="0"/>
              <a:t>how </a:t>
            </a:r>
            <a:r>
              <a:rPr lang="en-GB" dirty="0" smtClean="0"/>
              <a:t>much</a:t>
            </a:r>
            <a:r>
              <a:rPr lang="en-GB" dirty="0"/>
              <a:t> </a:t>
            </a:r>
            <a:r>
              <a:rPr lang="en-GB" dirty="0" smtClean="0"/>
              <a:t>the face aligns to </a:t>
            </a:r>
            <a:r>
              <a:rPr lang="en-GB" dirty="0"/>
              <a:t>different face shapes creates </a:t>
            </a:r>
            <a:r>
              <a:rPr lang="en-GB" dirty="0" smtClean="0"/>
              <a:t>a </a:t>
            </a:r>
            <a:r>
              <a:rPr lang="en-GB" dirty="0"/>
              <a:t>rich set of features that then helps </a:t>
            </a:r>
            <a:r>
              <a:rPr lang="en-GB" dirty="0" smtClean="0"/>
              <a:t>the </a:t>
            </a:r>
            <a:r>
              <a:rPr lang="en-GB" dirty="0"/>
              <a:t>output layer try to </a:t>
            </a:r>
            <a:r>
              <a:rPr lang="en-GB" dirty="0" smtClean="0"/>
              <a:t>determine </a:t>
            </a:r>
            <a:r>
              <a:rPr lang="en-GB" dirty="0"/>
              <a:t>the identity of the person picture. 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260" y="3776223"/>
            <a:ext cx="2101849" cy="207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3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Neural Network Layer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6" y="551969"/>
            <a:ext cx="5134948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345359"/>
            <a:ext cx="512641" cy="5126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89397" y="378055"/>
            <a:ext cx="5690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/>
              <a:t>The fundamental building block of </a:t>
            </a:r>
            <a:r>
              <a:rPr lang="en-GB" dirty="0" smtClean="0"/>
              <a:t>most </a:t>
            </a:r>
            <a:r>
              <a:rPr lang="en-GB" dirty="0"/>
              <a:t>modern neural networks is a layer of neurons. </a:t>
            </a:r>
            <a:r>
              <a:rPr lang="en-GB" dirty="0" smtClean="0"/>
              <a:t>Let's </a:t>
            </a:r>
            <a:r>
              <a:rPr lang="en-GB" dirty="0"/>
              <a:t>take a look at how a layer of neurons works.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r="6842" b="14862"/>
          <a:stretch/>
        </p:blipFill>
        <p:spPr bwMode="auto">
          <a:xfrm>
            <a:off x="661238" y="1505431"/>
            <a:ext cx="2259761" cy="139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0" y="1368426"/>
            <a:ext cx="9774680" cy="484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56320" y="5405654"/>
            <a:ext cx="2243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Consider Layer 1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6840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Neural Network Layer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6" y="551969"/>
            <a:ext cx="5134948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345359"/>
            <a:ext cx="512641" cy="512641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" y="708091"/>
            <a:ext cx="12042775" cy="563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5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Neural Network Layer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6" y="551969"/>
            <a:ext cx="5134948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345359"/>
            <a:ext cx="512641" cy="512641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74" y="1101048"/>
            <a:ext cx="10511599" cy="502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6320" y="5405654"/>
            <a:ext cx="2243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Consider Layer 2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115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Neural Network Layer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6" y="551969"/>
            <a:ext cx="5134948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345359"/>
            <a:ext cx="512641" cy="5126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6319" y="5784172"/>
            <a:ext cx="3138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Consider the output layer</a:t>
            </a:r>
            <a:endParaRPr lang="en-GB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0"/>
          <a:stretch/>
        </p:blipFill>
        <p:spPr bwMode="auto">
          <a:xfrm>
            <a:off x="264104" y="1498600"/>
            <a:ext cx="11643537" cy="351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17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More Complex Neural Network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5998547" cy="1267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345359"/>
            <a:ext cx="512641" cy="5126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6318" y="5784172"/>
            <a:ext cx="5255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Consider a complex neural network</a:t>
            </a:r>
            <a:endParaRPr lang="en-GB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" r="2604"/>
          <a:stretch/>
        </p:blipFill>
        <p:spPr bwMode="auto">
          <a:xfrm>
            <a:off x="194732" y="1066800"/>
            <a:ext cx="555827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68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More Complex Neural Network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5998547" cy="1267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345359"/>
            <a:ext cx="512641" cy="5126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0118" y="5894072"/>
            <a:ext cx="5255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/>
              <a:t>Consider a complex neural network</a:t>
            </a:r>
            <a:endParaRPr lang="en-GB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1" y="718005"/>
            <a:ext cx="10646426" cy="516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69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Handwritten Digit Recognition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5770367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11542" r="1011"/>
          <a:stretch/>
        </p:blipFill>
        <p:spPr bwMode="auto">
          <a:xfrm>
            <a:off x="203274" y="855133"/>
            <a:ext cx="11785532" cy="532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8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Handwritten Digit Recognition Model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" t="6916"/>
          <a:stretch/>
        </p:blipFill>
        <p:spPr bwMode="auto">
          <a:xfrm>
            <a:off x="518334" y="745056"/>
            <a:ext cx="11332884" cy="442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2615" y="5210361"/>
            <a:ext cx="111632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GB" dirty="0" smtClean="0"/>
              <a:t>Rather than just to </a:t>
            </a:r>
            <a:r>
              <a:rPr lang="en-GB" dirty="0"/>
              <a:t>just call five lines of code and </a:t>
            </a:r>
            <a:r>
              <a:rPr lang="en-GB" dirty="0" smtClean="0"/>
              <a:t>not </a:t>
            </a:r>
            <a:r>
              <a:rPr lang="en-GB" dirty="0"/>
              <a:t>really also know what the code is actually doing underneath the hood. </a:t>
            </a:r>
            <a:r>
              <a:rPr lang="en-GB" dirty="0" smtClean="0"/>
              <a:t>There is need to implement </a:t>
            </a:r>
            <a:r>
              <a:rPr lang="en-GB" dirty="0"/>
              <a:t>from scratch </a:t>
            </a:r>
            <a:r>
              <a:rPr lang="en-GB" dirty="0" smtClean="0"/>
              <a:t>for easy debug and understanding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35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808076" y="1256631"/>
            <a:ext cx="964565" cy="593725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619768" y="1334736"/>
            <a:ext cx="4330700" cy="405130"/>
          </a:xfrm>
        </p:spPr>
        <p:txBody>
          <a:bodyPr/>
          <a:lstStyle/>
          <a:p>
            <a:r>
              <a:rPr kumimoji="1" lang="en-US" altLang="zh-CN" sz="2200" dirty="0">
                <a:latin typeface="Times New Roman" panose="02020603050405020304" charset="0"/>
                <a:cs typeface="Times New Roman" panose="02020603050405020304" charset="0"/>
              </a:rPr>
              <a:t>Rules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795376" y="1804228"/>
            <a:ext cx="964565" cy="593725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02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7645006" y="1884724"/>
            <a:ext cx="4316095" cy="405130"/>
          </a:xfrm>
        </p:spPr>
        <p:txBody>
          <a:bodyPr/>
          <a:lstStyle/>
          <a:p>
            <a:r>
              <a:rPr kumimoji="1" 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Learning outcomes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6795376" y="2320389"/>
            <a:ext cx="964565" cy="593725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03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7647335" y="2411091"/>
            <a:ext cx="4820285" cy="405130"/>
          </a:xfrm>
        </p:spPr>
        <p:txBody>
          <a:bodyPr/>
          <a:lstStyle/>
          <a:p>
            <a:r>
              <a:rPr kumimoji="1" lang="en-US" sz="2200" dirty="0">
                <a:latin typeface="Times New Roman" panose="02020603050405020304" charset="0"/>
                <a:cs typeface="Times New Roman" panose="02020603050405020304" charset="0"/>
              </a:rPr>
              <a:t>References</a:t>
            </a:r>
          </a:p>
        </p:txBody>
      </p:sp>
      <p:sp>
        <p:nvSpPr>
          <p:cNvPr id="14" name="矩形 13"/>
          <p:cNvSpPr/>
          <p:nvPr/>
        </p:nvSpPr>
        <p:spPr>
          <a:xfrm>
            <a:off x="853440" y="1985645"/>
            <a:ext cx="4067175" cy="2425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CONTENTS</a:t>
            </a:r>
            <a:endParaRPr lang="zh-CN" altLang="en-US" sz="48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" name="文本占位符 4"/>
          <p:cNvSpPr>
            <a:spLocks noGrp="1"/>
          </p:cNvSpPr>
          <p:nvPr/>
        </p:nvSpPr>
        <p:spPr>
          <a:xfrm>
            <a:off x="7631939" y="3420468"/>
            <a:ext cx="4326255" cy="4051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Seminar Session 1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9" name="文本占位符 4"/>
          <p:cNvSpPr>
            <a:spLocks noGrp="1"/>
          </p:cNvSpPr>
          <p:nvPr/>
        </p:nvSpPr>
        <p:spPr>
          <a:xfrm>
            <a:off x="7617390" y="2955536"/>
            <a:ext cx="4778375" cy="4051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Artificial Neural Network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11" name="文本占位符 5"/>
          <p:cNvSpPr>
            <a:spLocks noGrp="1"/>
          </p:cNvSpPr>
          <p:nvPr/>
        </p:nvSpPr>
        <p:spPr>
          <a:xfrm>
            <a:off x="6795376" y="2865132"/>
            <a:ext cx="964565" cy="5937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04</a:t>
            </a:r>
          </a:p>
        </p:txBody>
      </p:sp>
      <p:sp>
        <p:nvSpPr>
          <p:cNvPr id="12" name="文本占位符 5"/>
          <p:cNvSpPr>
            <a:spLocks noGrp="1"/>
          </p:cNvSpPr>
          <p:nvPr/>
        </p:nvSpPr>
        <p:spPr>
          <a:xfrm>
            <a:off x="6805318" y="3351860"/>
            <a:ext cx="964565" cy="5937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05</a:t>
            </a:r>
          </a:p>
        </p:txBody>
      </p:sp>
      <p:sp>
        <p:nvSpPr>
          <p:cNvPr id="13" name="文本占位符 5"/>
          <p:cNvSpPr>
            <a:spLocks noGrp="1"/>
          </p:cNvSpPr>
          <p:nvPr/>
        </p:nvSpPr>
        <p:spPr>
          <a:xfrm>
            <a:off x="6808493" y="4316678"/>
            <a:ext cx="964565" cy="5937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>
                <a:latin typeface="Times New Roman" panose="02020603050405020304" charset="0"/>
                <a:cs typeface="Times New Roman" panose="02020603050405020304" charset="0"/>
              </a:rPr>
              <a:t>07</a:t>
            </a:r>
            <a:endParaRPr kumimoji="1"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占位符 4"/>
          <p:cNvSpPr>
            <a:spLocks noGrp="1"/>
          </p:cNvSpPr>
          <p:nvPr/>
        </p:nvSpPr>
        <p:spPr>
          <a:xfrm>
            <a:off x="7612214" y="4884037"/>
            <a:ext cx="4326255" cy="4051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200" b="1" dirty="0" smtClean="0">
                <a:effectLst/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Multiclass Classification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16" name="文本占位符 5"/>
          <p:cNvSpPr>
            <a:spLocks noGrp="1"/>
          </p:cNvSpPr>
          <p:nvPr/>
        </p:nvSpPr>
        <p:spPr>
          <a:xfrm>
            <a:off x="6808493" y="4811323"/>
            <a:ext cx="964565" cy="5937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>
                <a:latin typeface="Times New Roman" panose="02020603050405020304" charset="0"/>
                <a:cs typeface="Times New Roman" panose="02020603050405020304" charset="0"/>
              </a:rPr>
              <a:t>08</a:t>
            </a:r>
            <a:endParaRPr kumimoji="1" lang="en-US" altLang="zh-CN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占位符 4"/>
          <p:cNvSpPr>
            <a:spLocks noGrp="1"/>
          </p:cNvSpPr>
          <p:nvPr/>
        </p:nvSpPr>
        <p:spPr>
          <a:xfrm>
            <a:off x="7603746" y="3930887"/>
            <a:ext cx="4326255" cy="4051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GB" altLang="zh-CN" sz="2200" dirty="0" smtClean="0"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Training Steps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18" name="文本占位符 5"/>
          <p:cNvSpPr>
            <a:spLocks noGrp="1"/>
          </p:cNvSpPr>
          <p:nvPr/>
        </p:nvSpPr>
        <p:spPr>
          <a:xfrm>
            <a:off x="6805317" y="3829283"/>
            <a:ext cx="964565" cy="5937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06</a:t>
            </a:r>
          </a:p>
        </p:txBody>
      </p:sp>
      <p:sp>
        <p:nvSpPr>
          <p:cNvPr id="25" name="文本占位符 4"/>
          <p:cNvSpPr>
            <a:spLocks noGrp="1"/>
          </p:cNvSpPr>
          <p:nvPr/>
        </p:nvSpPr>
        <p:spPr>
          <a:xfrm>
            <a:off x="7641403" y="4385309"/>
            <a:ext cx="4326255" cy="4051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GB" altLang="zh-CN" sz="2200" dirty="0" smtClean="0"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Activation</a:t>
            </a:r>
            <a:r>
              <a:rPr kumimoji="1" lang="en-GB" altLang="zh-CN" sz="2200" dirty="0" smtClean="0"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 </a:t>
            </a:r>
            <a:r>
              <a:rPr kumimoji="1" lang="en-GB" altLang="zh-CN" sz="2200" dirty="0" smtClean="0">
                <a:latin typeface="Times New Roman" panose="02020603050405020304" charset="0"/>
                <a:ea typeface="Calibri" panose="020F0502020204030204" pitchFamily="34" charset="0"/>
                <a:cs typeface="Times New Roman" panose="02020603050405020304" charset="0"/>
              </a:rPr>
              <a:t>function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Forward Propagation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2615" y="5210361"/>
            <a:ext cx="11163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GB" dirty="0" smtClean="0"/>
              <a:t>Consider a forward propagation using a coffee roasting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9378" r="19766" b="13711"/>
          <a:stretch/>
        </p:blipFill>
        <p:spPr bwMode="auto">
          <a:xfrm>
            <a:off x="719667" y="1999564"/>
            <a:ext cx="4038600" cy="208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63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Forward Propagation in a single layer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2615" y="5210361"/>
            <a:ext cx="11163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GB" dirty="0" smtClean="0"/>
              <a:t>Consider a forward propagation using a coffee roasting model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" r="7136"/>
          <a:stretch/>
        </p:blipFill>
        <p:spPr bwMode="auto">
          <a:xfrm>
            <a:off x="858309" y="1024473"/>
            <a:ext cx="4637180" cy="391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04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Forward Propagation in a single layer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2717" r="774"/>
          <a:stretch/>
        </p:blipFill>
        <p:spPr bwMode="auto">
          <a:xfrm>
            <a:off x="179191" y="1146144"/>
            <a:ext cx="11792676" cy="5109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03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Forward Propagation in a single layer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5" y="838200"/>
            <a:ext cx="11977168" cy="5568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65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Forward Propagation in Numpy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7" y="896346"/>
            <a:ext cx="9423400" cy="521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14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Forward Propagation in a single layer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6" y="748210"/>
            <a:ext cx="11523133" cy="5573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636245"/>
          </a:xfrm>
        </p:spPr>
        <p:txBody>
          <a:bodyPr anchor="ctr"/>
          <a:lstStyle/>
          <a:p>
            <a:pPr algn="ctr"/>
            <a:r>
              <a:rPr kumimoji="1" lang="en-US" altLang="zh-CN" sz="8000" dirty="0" smtClean="0"/>
              <a:t>Seminar Session 1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848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7440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Seminar Session (Instructions)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10262" y="702773"/>
            <a:ext cx="5519138" cy="123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86715" y="1111089"/>
            <a:ext cx="1139317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Let’s understand how artificial neural network works</a:t>
            </a:r>
          </a:p>
          <a:p>
            <a:pPr marL="342900" indent="-34290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You’ll explore </a:t>
            </a:r>
            <a:r>
              <a:rPr lang="en-GB" sz="2800" dirty="0">
                <a:latin typeface="Arial" pitchFamily="34" charset="0"/>
                <a:cs typeface="Arial" pitchFamily="34" charset="0"/>
              </a:rPr>
              <a:t>the </a:t>
            </a:r>
            <a:r>
              <a:rPr lang="en-GB" sz="2800" dirty="0" smtClean="0">
                <a:latin typeface="Arial" pitchFamily="34" charset="0"/>
                <a:cs typeface="Arial" pitchFamily="34" charset="0"/>
              </a:rPr>
              <a:t>implementation of ANN in Tensorflow model.</a:t>
            </a:r>
            <a:endParaRPr lang="en-GB" sz="2800" dirty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You’ll also explore the implementation of ANN in Numpy model.</a:t>
            </a:r>
          </a:p>
          <a:p>
            <a:pPr marL="342900" indent="-342900" algn="just">
              <a:lnSpc>
                <a:spcPct val="2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800" kern="0" dirty="0" smtClean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Open </a:t>
            </a:r>
            <a:r>
              <a:rPr lang="en-GB" sz="2800" kern="0" dirty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the ‘W5 - ANN in Both Tensorflow &amp; Numpy Model </a:t>
            </a:r>
            <a:r>
              <a:rPr lang="en-GB" sz="2800" kern="0" dirty="0" err="1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Implementation.ipynb</a:t>
            </a:r>
            <a:r>
              <a:rPr lang="en-GB" sz="2800" kern="0" dirty="0" smtClean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’ file.</a:t>
            </a:r>
            <a:endParaRPr lang="en-US" sz="2800" kern="0" dirty="0">
              <a:latin typeface="Arial" pitchFamily="34" charset="0"/>
              <a:ea typeface="Microsoft YaHei" panose="020B0503020204020204" pitchFamily="34" charset="-122"/>
              <a:cs typeface="Arial" pitchFamily="34" charset="0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95025" y="0"/>
            <a:ext cx="1059815" cy="1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GB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7440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Seminar Session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10262" y="702773"/>
            <a:ext cx="376653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580354" y="1383121"/>
            <a:ext cx="1094457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4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Open the jupyter</a:t>
            </a:r>
            <a:r>
              <a:rPr lang="en-GB" sz="44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4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notebook file titled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GB" sz="4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‘</a:t>
            </a:r>
            <a:r>
              <a:rPr lang="en-GB" sz="4400" kern="0" dirty="0">
                <a:solidFill>
                  <a:srgbClr val="FF0000"/>
                </a:solidFill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W5 - ANN in Both Tensorflow &amp; Numpy Model </a:t>
            </a:r>
            <a:r>
              <a:rPr lang="en-GB" sz="4400" kern="0" dirty="0" err="1">
                <a:solidFill>
                  <a:srgbClr val="FF0000"/>
                </a:solidFill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Implementation</a:t>
            </a:r>
            <a:r>
              <a:rPr lang="en-GB" sz="44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.ip</a:t>
            </a:r>
            <a:r>
              <a:rPr lang="en-GB" sz="4400" dirty="0" err="1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ynb</a:t>
            </a:r>
            <a:r>
              <a:rPr lang="en-GB" sz="4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’ 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GB" sz="4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on your browser. </a:t>
            </a:r>
            <a:endParaRPr lang="en-US" sz="4400" kern="0" dirty="0">
              <a:solidFill>
                <a:schemeClr val="bg2">
                  <a:lumMod val="50000"/>
                </a:schemeClr>
              </a:solidFill>
              <a:latin typeface="Arial" pitchFamily="34" charset="0"/>
              <a:ea typeface="Microsoft YaHei" panose="020B0503020204020204" pitchFamily="34" charset="-122"/>
              <a:cs typeface="Arial" pitchFamily="34" charset="0"/>
              <a:sym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95025" y="0"/>
            <a:ext cx="1059815" cy="1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636245"/>
          </a:xfrm>
        </p:spPr>
        <p:txBody>
          <a:bodyPr anchor="ctr"/>
          <a:lstStyle/>
          <a:p>
            <a:pPr algn="ctr"/>
            <a:r>
              <a:rPr kumimoji="1" lang="en-US" altLang="zh-CN" sz="8000" dirty="0" smtClean="0"/>
              <a:t>Training Steps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25313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Rules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524000" y="1003128"/>
            <a:ext cx="2031325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70280" y="939974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28067" y="109202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93395" y="1518920"/>
            <a:ext cx="11205210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Be on time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Bring your stuff (Pen, papers, folder, brain)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No pressing of phone, or gaming in the class. 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Habit of Effective learners.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Prepare for your coursework and exam on time.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Always revise your PPTs before and after class.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Have Fun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2608" r="5742" b="9514"/>
          <a:stretch>
            <a:fillRect/>
          </a:stretch>
        </p:blipFill>
        <p:spPr>
          <a:xfrm>
            <a:off x="8897007" y="0"/>
            <a:ext cx="3294993" cy="23300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Model Training Steps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40342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3" y="773610"/>
            <a:ext cx="11495627" cy="5579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461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Model Training Steps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40342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1" y="748210"/>
            <a:ext cx="10249958" cy="5491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94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Model Training Steps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40342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46" y="761993"/>
            <a:ext cx="11591977" cy="557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46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Model Training Steps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40342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42" y="774227"/>
            <a:ext cx="11032774" cy="547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2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636245"/>
          </a:xfrm>
        </p:spPr>
        <p:txBody>
          <a:bodyPr anchor="ctr"/>
          <a:lstStyle/>
          <a:p>
            <a:pPr algn="ctr"/>
            <a:r>
              <a:rPr kumimoji="1" lang="en-US" altLang="zh-CN" sz="8000" dirty="0" smtClean="0"/>
              <a:t>Activation Function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08751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Example of Activation Function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9" r="33782"/>
          <a:stretch/>
        </p:blipFill>
        <p:spPr bwMode="auto">
          <a:xfrm>
            <a:off x="3903142" y="884759"/>
            <a:ext cx="4224867" cy="550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2" r="65836"/>
          <a:stretch/>
        </p:blipFill>
        <p:spPr bwMode="auto">
          <a:xfrm>
            <a:off x="95515" y="1092200"/>
            <a:ext cx="4144207" cy="527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9" t="14146"/>
          <a:stretch/>
        </p:blipFill>
        <p:spPr bwMode="auto">
          <a:xfrm>
            <a:off x="8026394" y="1092200"/>
            <a:ext cx="4157133" cy="5244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7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Choosing of Activation Function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7" t="40338" r="32516"/>
          <a:stretch/>
        </p:blipFill>
        <p:spPr bwMode="auto">
          <a:xfrm>
            <a:off x="4047058" y="2971802"/>
            <a:ext cx="4114801" cy="3255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8" r="68743"/>
          <a:stretch/>
        </p:blipFill>
        <p:spPr bwMode="auto">
          <a:xfrm>
            <a:off x="67736" y="2971802"/>
            <a:ext cx="3611034" cy="3272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539" b="59939"/>
          <a:stretch/>
        </p:blipFill>
        <p:spPr bwMode="auto">
          <a:xfrm>
            <a:off x="304812" y="682725"/>
            <a:ext cx="11374967" cy="2124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954" y="2700875"/>
            <a:ext cx="3822009" cy="354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1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Choosing of Activation Function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5" t="36017" b="1"/>
          <a:stretch/>
        </p:blipFill>
        <p:spPr bwMode="auto">
          <a:xfrm>
            <a:off x="7763933" y="2768601"/>
            <a:ext cx="4141788" cy="354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59863"/>
          <a:stretch/>
        </p:blipFill>
        <p:spPr bwMode="auto">
          <a:xfrm>
            <a:off x="464589" y="728116"/>
            <a:ext cx="11301242" cy="2226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3" t="42427" r="36967"/>
          <a:stretch/>
        </p:blipFill>
        <p:spPr bwMode="auto">
          <a:xfrm>
            <a:off x="3522117" y="3081853"/>
            <a:ext cx="3996267" cy="319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3" r="71363"/>
          <a:stretch/>
        </p:blipFill>
        <p:spPr bwMode="auto">
          <a:xfrm>
            <a:off x="66656" y="3427402"/>
            <a:ext cx="3320012" cy="292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2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 smtClean="0"/>
              <a:t>07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Choosing Activation Summary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662508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13523"/>
          <a:stretch/>
        </p:blipFill>
        <p:spPr bwMode="auto">
          <a:xfrm>
            <a:off x="42645" y="863602"/>
            <a:ext cx="12149355" cy="530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1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08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636245"/>
          </a:xfrm>
        </p:spPr>
        <p:txBody>
          <a:bodyPr anchor="ctr"/>
          <a:lstStyle/>
          <a:p>
            <a:pPr algn="ctr"/>
            <a:r>
              <a:rPr kumimoji="1" lang="en-US" altLang="zh-CN" sz="8000" dirty="0" smtClean="0"/>
              <a:t>Multiclass Classification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8501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97807"/>
            <a:ext cx="970383" cy="652366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-33728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Learning Outcomes</a:t>
            </a:r>
          </a:p>
        </p:txBody>
      </p:sp>
      <p:sp>
        <p:nvSpPr>
          <p:cNvPr id="17" name="矩形 16"/>
          <p:cNvSpPr/>
          <p:nvPr/>
        </p:nvSpPr>
        <p:spPr>
          <a:xfrm>
            <a:off x="1110261" y="513799"/>
            <a:ext cx="4801807" cy="708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20724" y="625889"/>
            <a:ext cx="11768736" cy="593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2300" b="1" kern="0" dirty="0">
                <a:latin typeface="Arial" pitchFamily="34" charset="0"/>
                <a:ea typeface="Microsoft YaHei" panose="020B0503020204020204" pitchFamily="34" charset="-122"/>
                <a:cs typeface="Arial" pitchFamily="34" charset="0"/>
                <a:sym typeface="+mn-lt"/>
              </a:rPr>
              <a:t>Students will be able to: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300" dirty="0" smtClean="0"/>
              <a:t>Get </a:t>
            </a:r>
            <a:r>
              <a:rPr lang="en-GB" sz="2300" dirty="0"/>
              <a:t>familiar with the diagram and components of a neural network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300" dirty="0"/>
              <a:t>Understand the concept of a "layer" in a neural network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300" dirty="0"/>
              <a:t>Understand how neural networks learn new features.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300" dirty="0"/>
              <a:t>Understand how activations are calculated at each layer.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300" dirty="0"/>
              <a:t>Learn how a neural network can perform classification on an image.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300" dirty="0"/>
              <a:t>Use a framework, </a:t>
            </a:r>
            <a:r>
              <a:rPr lang="en-GB" sz="2300" dirty="0" err="1"/>
              <a:t>TensorFlow</a:t>
            </a:r>
            <a:r>
              <a:rPr lang="en-GB" sz="2300" dirty="0"/>
              <a:t>, to build a neural network for classification of an image.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300" dirty="0"/>
              <a:t>Learn how data goes into and out of a neural network layer in </a:t>
            </a:r>
            <a:r>
              <a:rPr lang="en-GB" sz="2300" dirty="0" err="1"/>
              <a:t>TensorFlow</a:t>
            </a:r>
            <a:endParaRPr lang="en-GB" sz="2300" dirty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GB" sz="2300" dirty="0"/>
              <a:t>Build a neural network in regular Python code (from scratch) to make predictions</a:t>
            </a:r>
            <a:r>
              <a:rPr lang="en-GB" sz="2300" dirty="0" smtClean="0"/>
              <a:t>.</a:t>
            </a:r>
            <a:endParaRPr lang="en-GB" sz="2300" dirty="0"/>
          </a:p>
        </p:txBody>
      </p:sp>
      <p:pic>
        <p:nvPicPr>
          <p:cNvPr id="5" name="Picture 4" descr="learning outcome"/>
          <p:cNvPicPr>
            <a:picLocks noChangeAspect="1"/>
          </p:cNvPicPr>
          <p:nvPr/>
        </p:nvPicPr>
        <p:blipFill rotWithShape="1">
          <a:blip r:embed="rId2"/>
          <a:srcRect l="13072" r="9561"/>
          <a:stretch>
            <a:fillRect/>
          </a:stretch>
        </p:blipFill>
        <p:spPr>
          <a:xfrm>
            <a:off x="10218470" y="78822"/>
            <a:ext cx="1770990" cy="132824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59599" y="-71389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Multiclass Classification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447454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21532" y="59613"/>
            <a:ext cx="688597" cy="6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GB" altLang="zh-CN" dirty="0" smtClean="0"/>
              <a:t>09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74405"/>
            <a:ext cx="6435012" cy="652366"/>
          </a:xfrm>
        </p:spPr>
        <p:txBody>
          <a:bodyPr/>
          <a:lstStyle/>
          <a:p>
            <a:r>
              <a:rPr kumimoji="1" lang="en-US" altLang="zh-CN" dirty="0" smtClean="0"/>
              <a:t>Seminar </a:t>
            </a:r>
            <a:r>
              <a:rPr kumimoji="1" lang="en-US" altLang="zh-CN" dirty="0" smtClean="0"/>
              <a:t>Session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10262" y="702773"/>
            <a:ext cx="6013552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95025" y="0"/>
            <a:ext cx="1059815" cy="10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1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73860" y="1619885"/>
            <a:ext cx="9062720" cy="3408045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 for        Listening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70280" y="766548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68019" y="1131456"/>
            <a:ext cx="11682248" cy="472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7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1</a:t>
            </a:r>
            <a:r>
              <a:rPr lang="en-US" sz="27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 Bishop, C. M. (2006). Pattern Recognition and Machine Learning. Springer.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7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2. Géron, A. (2019). Hands-On Machine Learning with Scikit-Learn, Keras, and TensorFlow. O'Reilly Media.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7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3. Murphy, K. P. (2012). Machine Learning: A Probabilistic Perspective. MIT Press.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7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4. Goodfellow, I., Bengio, Y., &amp; Courville, A. (2016). Deep Learning. MIT Press.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7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5. Hastie, T., Tibshirani, R., &amp; Friedman, J. (2009). The Elements of Statistical Learning: Data Mining, Inference, and Prediction. Springer.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r="17756"/>
          <a:stretch>
            <a:fillRect/>
          </a:stretch>
        </p:blipFill>
        <p:spPr>
          <a:xfrm flipH="1">
            <a:off x="10957033" y="0"/>
            <a:ext cx="1219200" cy="1196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636245"/>
          </a:xfrm>
        </p:spPr>
        <p:txBody>
          <a:bodyPr anchor="ctr"/>
          <a:lstStyle/>
          <a:p>
            <a:pPr algn="ctr"/>
            <a:r>
              <a:rPr kumimoji="1" lang="en-US" altLang="zh-CN" sz="8000" dirty="0" smtClean="0"/>
              <a:t>Artificial Neuron Network</a:t>
            </a:r>
            <a:endParaRPr kumimoji="1" lang="zh-CN" altLang="en-US" sz="8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3435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Biological Neuron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33863"/>
            <a:ext cx="371523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41299" y="4242869"/>
            <a:ext cx="116712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GB" sz="2600" dirty="0"/>
              <a:t>A neuron comprises a cell </a:t>
            </a:r>
            <a:r>
              <a:rPr lang="en-GB" sz="2600" dirty="0" smtClean="0"/>
              <a:t>body with different inputs and a nucleus can be recognize in </a:t>
            </a:r>
            <a:r>
              <a:rPr lang="en-GB" sz="2600" dirty="0"/>
              <a:t>the neuron</a:t>
            </a:r>
            <a:r>
              <a:rPr lang="en-GB" sz="2600" dirty="0" smtClean="0"/>
              <a:t>.</a:t>
            </a:r>
            <a:endParaRPr lang="en-GB" sz="2600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GB" sz="2600" dirty="0" smtClean="0"/>
              <a:t>In </a:t>
            </a:r>
            <a:r>
              <a:rPr lang="en-GB" sz="2600" dirty="0"/>
              <a:t>a biological neuron, </a:t>
            </a:r>
            <a:r>
              <a:rPr lang="en-GB" sz="2600" dirty="0" smtClean="0"/>
              <a:t>the </a:t>
            </a:r>
            <a:r>
              <a:rPr lang="en-GB" sz="2600" dirty="0"/>
              <a:t>input wires are called the dendrites, </a:t>
            </a:r>
            <a:r>
              <a:rPr lang="en-GB" sz="2600" dirty="0" smtClean="0"/>
              <a:t>and </a:t>
            </a:r>
            <a:r>
              <a:rPr lang="en-GB" sz="2600" dirty="0"/>
              <a:t>it then occasionally sends electrical </a:t>
            </a:r>
            <a:r>
              <a:rPr lang="en-GB" sz="2600" dirty="0" smtClean="0"/>
              <a:t>impulses</a:t>
            </a:r>
            <a:r>
              <a:rPr lang="en-GB" sz="2600" dirty="0"/>
              <a:t> </a:t>
            </a:r>
            <a:r>
              <a:rPr lang="en-GB" sz="2600" dirty="0" smtClean="0"/>
              <a:t>to </a:t>
            </a:r>
            <a:r>
              <a:rPr lang="en-GB" sz="2600" dirty="0"/>
              <a:t>other neurons via the output wire, </a:t>
            </a:r>
            <a:r>
              <a:rPr lang="en-GB" sz="2600" dirty="0" smtClean="0"/>
              <a:t>which </a:t>
            </a:r>
            <a:r>
              <a:rPr lang="en-GB" sz="2600" dirty="0"/>
              <a:t>is called the </a:t>
            </a:r>
            <a:r>
              <a:rPr lang="en-GB" sz="2600" dirty="0" smtClean="0"/>
              <a:t>axon.</a:t>
            </a:r>
            <a:endParaRPr lang="en-GB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50910" y="59613"/>
            <a:ext cx="859220" cy="85922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077" y="719137"/>
            <a:ext cx="6328373" cy="355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33435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Biological Neuron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33863"/>
            <a:ext cx="371523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41298" y="3726848"/>
            <a:ext cx="11671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GB" sz="2400" dirty="0" smtClean="0"/>
              <a:t>In </a:t>
            </a:r>
            <a:r>
              <a:rPr lang="en-GB" sz="2400" dirty="0"/>
              <a:t>this example, </a:t>
            </a:r>
            <a:r>
              <a:rPr lang="en-GB" sz="2400" dirty="0" smtClean="0"/>
              <a:t>consider if you're </a:t>
            </a:r>
            <a:r>
              <a:rPr lang="en-GB" sz="2400" dirty="0"/>
              <a:t>selling T-shirts </a:t>
            </a:r>
            <a:r>
              <a:rPr lang="en-GB" sz="2400" dirty="0" smtClean="0"/>
              <a:t>and </a:t>
            </a:r>
            <a:r>
              <a:rPr lang="en-GB" sz="2400" dirty="0"/>
              <a:t>you would like to know if </a:t>
            </a:r>
            <a:r>
              <a:rPr lang="en-GB" sz="2400" dirty="0" smtClean="0"/>
              <a:t>a </a:t>
            </a:r>
            <a:r>
              <a:rPr lang="en-GB" sz="2400" dirty="0"/>
              <a:t>particular T-shirt will be a top seller, </a:t>
            </a:r>
            <a:r>
              <a:rPr lang="en-GB" sz="2400" dirty="0" smtClean="0"/>
              <a:t>yes </a:t>
            </a:r>
            <a:r>
              <a:rPr lang="en-GB" sz="2400" dirty="0"/>
              <a:t>or no, and you have collected data </a:t>
            </a:r>
            <a:r>
              <a:rPr lang="en-GB" sz="2400" dirty="0" smtClean="0"/>
              <a:t>of </a:t>
            </a:r>
            <a:r>
              <a:rPr lang="en-GB" sz="2400" dirty="0"/>
              <a:t>different t-shirts that were sold at different prices, </a:t>
            </a:r>
            <a:r>
              <a:rPr lang="en-GB" sz="2400" dirty="0" smtClean="0"/>
              <a:t>as </a:t>
            </a:r>
            <a:r>
              <a:rPr lang="en-GB" sz="2400" dirty="0"/>
              <a:t>well as which ones became a top </a:t>
            </a:r>
            <a:r>
              <a:rPr lang="en-GB" sz="2400" dirty="0" smtClean="0"/>
              <a:t>seller.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GB" sz="2400" dirty="0" smtClean="0"/>
              <a:t>The </a:t>
            </a:r>
            <a:r>
              <a:rPr lang="en-GB" sz="2400" dirty="0"/>
              <a:t>term a stands for </a:t>
            </a:r>
            <a:r>
              <a:rPr lang="en-GB" sz="2400" dirty="0" smtClean="0"/>
              <a:t>activation which</a:t>
            </a:r>
            <a:r>
              <a:rPr lang="en-GB" sz="2400" dirty="0"/>
              <a:t> </a:t>
            </a:r>
            <a:r>
              <a:rPr lang="en-GB" sz="2400" dirty="0" smtClean="0"/>
              <a:t>refers </a:t>
            </a:r>
            <a:r>
              <a:rPr lang="en-GB" sz="2400" dirty="0"/>
              <a:t>to how much a neuron is sending </a:t>
            </a:r>
            <a:r>
              <a:rPr lang="en-GB" sz="2400" dirty="0" smtClean="0"/>
              <a:t>a </a:t>
            </a:r>
            <a:r>
              <a:rPr lang="en-GB" sz="2400" dirty="0"/>
              <a:t>high output to other neurons downstream from it.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50910" y="59613"/>
            <a:ext cx="859220" cy="85922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8" b="4802"/>
          <a:stretch/>
        </p:blipFill>
        <p:spPr bwMode="auto">
          <a:xfrm>
            <a:off x="2228772" y="688069"/>
            <a:ext cx="8045450" cy="299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267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78283"/>
            <a:ext cx="796705" cy="5004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-60325"/>
            <a:ext cx="8958580" cy="779145"/>
          </a:xfrm>
        </p:spPr>
        <p:txBody>
          <a:bodyPr/>
          <a:lstStyle/>
          <a:p>
            <a:r>
              <a:rPr kumimoji="1" lang="en-US" altLang="zh-CN" dirty="0" smtClean="0"/>
              <a:t>Neural Network Representation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028785" y="551969"/>
            <a:ext cx="5770367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50910" y="59613"/>
            <a:ext cx="859220" cy="859220"/>
          </a:xfrm>
          <a:prstGeom prst="rect">
            <a:avLst/>
          </a:prstGeom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214755" y="1574403"/>
            <a:ext cx="4934585" cy="51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800" b="1" dirty="0" smtClean="0"/>
              <a:t>Notation Convention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43" y="2336562"/>
            <a:ext cx="3414712" cy="174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"/>
          <p:cNvSpPr/>
          <p:nvPr/>
        </p:nvSpPr>
        <p:spPr>
          <a:xfrm>
            <a:off x="1317943" y="2336562"/>
            <a:ext cx="457200" cy="1828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143" y="2336562"/>
            <a:ext cx="609600" cy="1828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46743" y="2869962"/>
            <a:ext cx="533400" cy="609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241743" y="4610656"/>
            <a:ext cx="609600" cy="62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dirty="0" smtClean="0"/>
              <a:t>Input </a:t>
            </a:r>
          </a:p>
          <a:p>
            <a:r>
              <a:rPr lang="en-US" dirty="0" smtClean="0"/>
              <a:t>layer</a:t>
            </a:r>
            <a:endParaRPr lang="en-US" b="1" dirty="0" smtClean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232660" y="4622403"/>
            <a:ext cx="90868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dirty="0"/>
              <a:t>H</a:t>
            </a:r>
            <a:r>
              <a:rPr lang="en-US" dirty="0" smtClean="0"/>
              <a:t>idden </a:t>
            </a:r>
          </a:p>
          <a:p>
            <a:r>
              <a:rPr lang="en-US" dirty="0" smtClean="0"/>
              <a:t>layer</a:t>
            </a:r>
            <a:endParaRPr lang="en-US" b="1" dirty="0" smtClean="0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3196590" y="4597638"/>
            <a:ext cx="100457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dirty="0" smtClean="0"/>
              <a:t>Output </a:t>
            </a:r>
          </a:p>
          <a:p>
            <a:r>
              <a:rPr lang="en-US" dirty="0" smtClean="0"/>
              <a:t>Layer</a:t>
            </a:r>
            <a:endParaRPr lang="en-US" b="1" dirty="0" smtClean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546543" y="4177268"/>
            <a:ext cx="0" cy="3690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460943" y="4177268"/>
            <a:ext cx="0" cy="3690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3413443" y="3631962"/>
            <a:ext cx="38100" cy="10548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5875676" y="4089003"/>
            <a:ext cx="6248441" cy="132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400" dirty="0" smtClean="0"/>
              <a:t>Output Layer: responsible for generating the predicted value ‘y’ </a:t>
            </a:r>
            <a:endParaRPr lang="en-US" sz="2400" b="1" dirty="0" smtClean="0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6028053" y="1742681"/>
            <a:ext cx="5967787" cy="132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400" dirty="0" smtClean="0"/>
              <a:t>Input Layer: this contains the input value ‘x’ to the neural network.</a:t>
            </a:r>
            <a:endParaRPr lang="en-US" sz="2400" b="1" dirty="0" smtClean="0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5912252" y="2988266"/>
            <a:ext cx="6083589" cy="132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400" dirty="0" smtClean="0"/>
              <a:t>Hidden Layer: the true value of this node is not observable.</a:t>
            </a:r>
            <a:endParaRPr lang="en-US" sz="2400" b="1" dirty="0" smtClean="0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1227455" y="5460603"/>
            <a:ext cx="4838700" cy="73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2 layer Neural Network</a:t>
            </a:r>
            <a:endParaRPr lang="en-US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112637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Microsoft YaHei" panose="020B0503020204020204" pitchFamily="34" charset="-122"/>
            <a:ea typeface="Microsoft YaHei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4521</TotalTime>
  <Words>736</Words>
  <Application>Microsoft Office PowerPoint</Application>
  <PresentationFormat>Custom</PresentationFormat>
  <Paragraphs>163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Grace</cp:lastModifiedBy>
  <cp:revision>317</cp:revision>
  <dcterms:created xsi:type="dcterms:W3CDTF">2015-08-18T02:51:00Z</dcterms:created>
  <dcterms:modified xsi:type="dcterms:W3CDTF">2023-10-30T17:42:49Z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1033-11.2.0.11537</vt:lpwstr>
  </property>
  <property fmtid="{D5CDD505-2E9C-101B-9397-08002B2CF9AE}" pid="3" name="ICV">
    <vt:lpwstr>34F521039A3A4338B673C32A4D87CC2D</vt:lpwstr>
  </property>
</Properties>
</file>